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21"/>
  </p:notesMasterIdLst>
  <p:handoutMasterIdLst>
    <p:handoutMasterId r:id="rId22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400800" cy="86868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5" autoAdjust="0"/>
    <p:restoredTop sz="94667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56" y="-90"/>
      </p:cViewPr>
      <p:guideLst>
        <p:guide orient="horz" pos="2736"/>
        <p:guide pos="201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l">
              <a:defRPr sz="11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25639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r">
              <a:defRPr sz="1100"/>
            </a:lvl1pPr>
          </a:lstStyle>
          <a:p>
            <a:fld id="{8CEBC39D-A03A-40C3-9498-26ED9DF5E8ED}" type="datetimeFigureOut">
              <a:rPr lang="el-GR" smtClean="0"/>
              <a:pPr/>
              <a:t>30/10/2007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l">
              <a:defRPr sz="11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25639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r">
              <a:defRPr sz="1100"/>
            </a:lvl1pPr>
          </a:lstStyle>
          <a:p>
            <a:fld id="{EBF8AADC-BEEC-4F0F-8A8C-6CCC8B89B21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l">
              <a:defRPr sz="11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25639" y="0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/>
          <a:lstStyle>
            <a:lvl1pPr algn="r">
              <a:defRPr sz="1100"/>
            </a:lvl1pPr>
          </a:lstStyle>
          <a:p>
            <a:fld id="{5B195655-1D81-4BB9-87E2-97B775C84A02}" type="datetimeFigureOut">
              <a:rPr lang="el-GR" smtClean="0"/>
              <a:pPr/>
              <a:t>30/10/2007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650875"/>
            <a:ext cx="4343400" cy="3257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210" tIns="43105" rIns="86210" bIns="43105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40080" y="4126230"/>
            <a:ext cx="5120640" cy="3909060"/>
          </a:xfrm>
          <a:prstGeom prst="rect">
            <a:avLst/>
          </a:prstGeom>
        </p:spPr>
        <p:txBody>
          <a:bodyPr vert="horz" lIns="86210" tIns="43105" rIns="86210" bIns="4310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l">
              <a:defRPr sz="11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25639" y="8250952"/>
            <a:ext cx="2773680" cy="434340"/>
          </a:xfrm>
          <a:prstGeom prst="rect">
            <a:avLst/>
          </a:prstGeom>
        </p:spPr>
        <p:txBody>
          <a:bodyPr vert="horz" lIns="86210" tIns="43105" rIns="86210" bIns="43105" rtlCol="0" anchor="b"/>
          <a:lstStyle>
            <a:lvl1pPr algn="r">
              <a:defRPr sz="1100"/>
            </a:lvl1pPr>
          </a:lstStyle>
          <a:p>
            <a:fld id="{198E3A4C-6FA4-4770-BAA6-BC73F1FA6AA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0FC1E99-B85E-43EC-B503-E9E56AE46A11}" type="datetimeFigureOut">
              <a:rPr lang="el-GR" smtClean="0"/>
              <a:pPr/>
              <a:t>30/10/2007</a:t>
            </a:fld>
            <a:endParaRPr lang="el-G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1E99-B85E-43EC-B503-E9E56AE46A11}" type="datetimeFigureOut">
              <a:rPr lang="el-GR" smtClean="0"/>
              <a:pPr/>
              <a:t>30/10/2007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1E99-B85E-43EC-B503-E9E56AE46A11}" type="datetimeFigureOut">
              <a:rPr lang="el-GR" smtClean="0"/>
              <a:pPr/>
              <a:t>30/10/2007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FC62-4CB4-4E5E-B177-FABA8FCD22FA}" type="datetimeFigureOut">
              <a:rPr lang="el-GR" smtClean="0"/>
              <a:pPr/>
              <a:t>30/10/2007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FC62-4CB4-4E5E-B177-FABA8FCD22FA}" type="datetimeFigureOut">
              <a:rPr lang="el-GR" smtClean="0"/>
              <a:pPr/>
              <a:t>30/10/2007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FC62-4CB4-4E5E-B177-FABA8FCD22FA}" type="datetimeFigureOut">
              <a:rPr lang="el-GR" smtClean="0"/>
              <a:pPr/>
              <a:t>30/10/2007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FC62-4CB4-4E5E-B177-FABA8FCD22FA}" type="datetimeFigureOut">
              <a:rPr lang="el-GR" smtClean="0"/>
              <a:pPr/>
              <a:t>30/10/2007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FC62-4CB4-4E5E-B177-FABA8FCD22FA}" type="datetimeFigureOut">
              <a:rPr lang="el-GR" smtClean="0"/>
              <a:pPr/>
              <a:t>30/10/2007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FC62-4CB4-4E5E-B177-FABA8FCD22FA}" type="datetimeFigureOut">
              <a:rPr lang="el-GR" smtClean="0"/>
              <a:pPr/>
              <a:t>30/10/2007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FC62-4CB4-4E5E-B177-FABA8FCD22FA}" type="datetimeFigureOut">
              <a:rPr lang="el-GR" smtClean="0"/>
              <a:pPr/>
              <a:t>30/10/2007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FC62-4CB4-4E5E-B177-FABA8FCD22FA}" type="datetimeFigureOut">
              <a:rPr lang="el-GR" smtClean="0"/>
              <a:pPr/>
              <a:t>30/10/2007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1E99-B85E-43EC-B503-E9E56AE46A11}" type="datetimeFigureOut">
              <a:rPr lang="el-GR" smtClean="0"/>
              <a:pPr/>
              <a:t>30/10/2007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FC62-4CB4-4E5E-B177-FABA8FCD22FA}" type="datetimeFigureOut">
              <a:rPr lang="el-GR" smtClean="0"/>
              <a:pPr/>
              <a:t>30/10/2007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FC62-4CB4-4E5E-B177-FABA8FCD22FA}" type="datetimeFigureOut">
              <a:rPr lang="el-GR" smtClean="0"/>
              <a:pPr/>
              <a:t>30/10/2007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FC62-4CB4-4E5E-B177-FABA8FCD22FA}" type="datetimeFigureOut">
              <a:rPr lang="el-GR" smtClean="0"/>
              <a:pPr/>
              <a:t>30/10/2007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DFC62-4CB4-4E5E-B177-FABA8FCD22FA}" type="datetimeFigureOut">
              <a:rPr lang="el-GR" smtClean="0"/>
              <a:pPr/>
              <a:t>30/10/2007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1E99-B85E-43EC-B503-E9E56AE46A11}" type="datetimeFigureOut">
              <a:rPr lang="el-GR" smtClean="0"/>
              <a:pPr/>
              <a:t>30/10/2007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1E99-B85E-43EC-B503-E9E56AE46A11}" type="datetimeFigureOut">
              <a:rPr lang="el-GR" smtClean="0"/>
              <a:pPr/>
              <a:t>30/10/2007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FC1E99-B85E-43EC-B503-E9E56AE46A11}" type="datetimeFigureOut">
              <a:rPr lang="el-GR" smtClean="0"/>
              <a:pPr/>
              <a:t>30/10/2007</a:t>
            </a:fld>
            <a:endParaRPr lang="el-GR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0FC1E99-B85E-43EC-B503-E9E56AE46A11}" type="datetimeFigureOut">
              <a:rPr lang="el-GR" smtClean="0"/>
              <a:pPr/>
              <a:t>30/10/2007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1E99-B85E-43EC-B503-E9E56AE46A11}" type="datetimeFigureOut">
              <a:rPr lang="el-GR" smtClean="0"/>
              <a:pPr/>
              <a:t>30/10/2007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1E99-B85E-43EC-B503-E9E56AE46A11}" type="datetimeFigureOut">
              <a:rPr lang="el-GR" smtClean="0"/>
              <a:pPr/>
              <a:t>30/10/2007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C1E99-B85E-43EC-B503-E9E56AE46A11}" type="datetimeFigureOut">
              <a:rPr lang="el-GR" smtClean="0"/>
              <a:pPr/>
              <a:t>30/10/2007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0FC1E99-B85E-43EC-B503-E9E56AE46A11}" type="datetimeFigureOut">
              <a:rPr lang="el-GR" smtClean="0"/>
              <a:pPr/>
              <a:t>30/10/2007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A7AC868-B2E8-4D55-B847-D0239F8D3E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DFC62-4CB4-4E5E-B177-FABA8FCD22FA}" type="datetimeFigureOut">
              <a:rPr lang="el-GR" smtClean="0"/>
              <a:pPr/>
              <a:t>30/10/2007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EB2F7-5322-432E-8DBA-2B16FC8A06E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Deep Belief Networks for Spam Filtering</a:t>
            </a:r>
            <a:endParaRPr lang="el-G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3899938"/>
            <a:ext cx="5400684" cy="1752600"/>
          </a:xfrm>
        </p:spPr>
        <p:txBody>
          <a:bodyPr/>
          <a:lstStyle/>
          <a:p>
            <a:r>
              <a:rPr lang="en-US" dirty="0" err="1" smtClean="0"/>
              <a:t>Grigorios</a:t>
            </a:r>
            <a:r>
              <a:rPr lang="en-US" dirty="0" smtClean="0"/>
              <a:t> </a:t>
            </a:r>
            <a:r>
              <a:rPr lang="en-US" dirty="0" err="1" smtClean="0"/>
              <a:t>Tzortzis</a:t>
            </a:r>
            <a:r>
              <a:rPr lang="en-US" dirty="0" smtClean="0"/>
              <a:t> and </a:t>
            </a:r>
            <a:r>
              <a:rPr lang="en-US" dirty="0" err="1" smtClean="0"/>
              <a:t>Aristidis</a:t>
            </a:r>
            <a:r>
              <a:rPr lang="en-US" dirty="0" smtClean="0"/>
              <a:t> </a:t>
            </a:r>
            <a:r>
              <a:rPr lang="en-US" dirty="0" err="1" smtClean="0"/>
              <a:t>Likas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Department of Computer Science,</a:t>
            </a:r>
          </a:p>
          <a:p>
            <a:r>
              <a:rPr lang="en-US" dirty="0" smtClean="0"/>
              <a:t>University of </a:t>
            </a:r>
            <a:r>
              <a:rPr lang="en-US" dirty="0" err="1" smtClean="0"/>
              <a:t>Ioannina</a:t>
            </a:r>
            <a:r>
              <a:rPr lang="en-US" dirty="0" smtClean="0"/>
              <a:t>, Greece</a:t>
            </a:r>
            <a:endParaRPr lang="el-GR" dirty="0"/>
          </a:p>
        </p:txBody>
      </p:sp>
      <p:pic>
        <p:nvPicPr>
          <p:cNvPr id="4" name="Picture 3" descr="csuoi"/>
          <p:cNvPicPr/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4786322"/>
            <a:ext cx="933450" cy="871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9886" y="2486039"/>
            <a:ext cx="3495584" cy="308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DBN Training Revised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2" y="2249424"/>
            <a:ext cx="4714908" cy="317984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Apply the RBM method to every layer (excluding the last layer for classification tasks)</a:t>
            </a:r>
          </a:p>
          <a:p>
            <a:pPr lvl="1"/>
            <a:r>
              <a:rPr lang="en-US" sz="2000" dirty="0" smtClean="0"/>
              <a:t>The inputs to the first layer RBM are the input examples</a:t>
            </a:r>
          </a:p>
          <a:p>
            <a:pPr lvl="1"/>
            <a:r>
              <a:rPr lang="en-US" sz="2000" dirty="0" smtClean="0"/>
              <a:t>For higher layer RBMs feed the </a:t>
            </a:r>
            <a:r>
              <a:rPr lang="en-US" sz="2000" dirty="0" smtClean="0">
                <a:solidFill>
                  <a:srgbClr val="0070C0"/>
                </a:solidFill>
              </a:rPr>
              <a:t>activations of hidden units</a:t>
            </a:r>
            <a:r>
              <a:rPr lang="en-US" sz="2000" dirty="0" smtClean="0"/>
              <a:t> of the previous RBM, </a:t>
            </a:r>
            <a:r>
              <a:rPr lang="en-US" sz="2000" dirty="0" smtClean="0">
                <a:solidFill>
                  <a:srgbClr val="0070C0"/>
                </a:solidFill>
              </a:rPr>
              <a:t>when driven by data</a:t>
            </a:r>
            <a:r>
              <a:rPr lang="en-US" sz="2000" dirty="0" smtClean="0"/>
              <a:t> not confabulations, as input</a:t>
            </a:r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</p:txBody>
      </p:sp>
      <p:sp>
        <p:nvSpPr>
          <p:cNvPr id="5" name="Left Brace 4"/>
          <p:cNvSpPr/>
          <p:nvPr/>
        </p:nvSpPr>
        <p:spPr>
          <a:xfrm>
            <a:off x="5643570" y="4714884"/>
            <a:ext cx="500066" cy="714380"/>
          </a:xfrm>
          <a:prstGeom prst="leftBrace">
            <a:avLst/>
          </a:prstGeom>
          <a:ln w="2222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Left Brace 5"/>
          <p:cNvSpPr/>
          <p:nvPr/>
        </p:nvSpPr>
        <p:spPr>
          <a:xfrm>
            <a:off x="5643570" y="4000504"/>
            <a:ext cx="500066" cy="714380"/>
          </a:xfrm>
          <a:prstGeom prst="leftBrace">
            <a:avLst/>
          </a:prstGeom>
          <a:ln w="2222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Left Brace 6"/>
          <p:cNvSpPr/>
          <p:nvPr/>
        </p:nvSpPr>
        <p:spPr>
          <a:xfrm>
            <a:off x="5715008" y="3714752"/>
            <a:ext cx="500066" cy="285752"/>
          </a:xfrm>
          <a:prstGeom prst="leftBrace">
            <a:avLst/>
          </a:prstGeom>
          <a:ln w="2222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Left Brace 7"/>
          <p:cNvSpPr/>
          <p:nvPr/>
        </p:nvSpPr>
        <p:spPr>
          <a:xfrm>
            <a:off x="5715008" y="3357562"/>
            <a:ext cx="500066" cy="285752"/>
          </a:xfrm>
          <a:prstGeom prst="leftBrace">
            <a:avLst/>
          </a:prstGeom>
          <a:ln w="2222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Line Callout 1 8"/>
          <p:cNvSpPr/>
          <p:nvPr/>
        </p:nvSpPr>
        <p:spPr>
          <a:xfrm flipH="1">
            <a:off x="4560571" y="4771304"/>
            <a:ext cx="1143008" cy="612648"/>
          </a:xfrm>
          <a:prstGeom prst="borderCallout1">
            <a:avLst>
              <a:gd name="adj1" fmla="val 50733"/>
              <a:gd name="adj2" fmla="val -2619"/>
              <a:gd name="adj3" fmla="val 52799"/>
              <a:gd name="adj4" fmla="val 523"/>
            </a:avLst>
          </a:prstGeom>
          <a:solidFill>
            <a:srgbClr val="00B0F0"/>
          </a:solidFill>
          <a:ln w="2222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</a:t>
            </a:r>
            <a:r>
              <a:rPr lang="en-US" baseline="30000" dirty="0" smtClean="0"/>
              <a:t>(1) </a:t>
            </a:r>
            <a:r>
              <a:rPr lang="en-US" dirty="0" smtClean="0"/>
              <a:t>,</a:t>
            </a:r>
            <a:r>
              <a:rPr lang="en-US" b="1" dirty="0" smtClean="0"/>
              <a:t>b</a:t>
            </a:r>
            <a:r>
              <a:rPr lang="en-US" baseline="30000" dirty="0" smtClean="0"/>
              <a:t>(1)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10" name="Line Callout 1 9"/>
          <p:cNvSpPr/>
          <p:nvPr/>
        </p:nvSpPr>
        <p:spPr>
          <a:xfrm flipH="1">
            <a:off x="4556215" y="4048483"/>
            <a:ext cx="1143008" cy="612648"/>
          </a:xfrm>
          <a:prstGeom prst="borderCallout1">
            <a:avLst>
              <a:gd name="adj1" fmla="val 50733"/>
              <a:gd name="adj2" fmla="val -2619"/>
              <a:gd name="adj3" fmla="val 52799"/>
              <a:gd name="adj4" fmla="val 523"/>
            </a:avLst>
          </a:prstGeom>
          <a:solidFill>
            <a:srgbClr val="00B0F0"/>
          </a:solidFill>
          <a:ln w="2222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</a:t>
            </a:r>
            <a:r>
              <a:rPr lang="en-US" baseline="30000" dirty="0" smtClean="0"/>
              <a:t>(2) </a:t>
            </a:r>
            <a:r>
              <a:rPr lang="en-US" dirty="0" smtClean="0"/>
              <a:t>,</a:t>
            </a:r>
            <a:r>
              <a:rPr lang="en-US" b="1" dirty="0" smtClean="0"/>
              <a:t>b</a:t>
            </a:r>
            <a:r>
              <a:rPr lang="en-US" baseline="30000" dirty="0" smtClean="0"/>
              <a:t>(2)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11" name="Line Callout 1 10"/>
          <p:cNvSpPr/>
          <p:nvPr/>
        </p:nvSpPr>
        <p:spPr>
          <a:xfrm flipH="1">
            <a:off x="4582341" y="3186325"/>
            <a:ext cx="1143008" cy="612648"/>
          </a:xfrm>
          <a:prstGeom prst="borderCallout1">
            <a:avLst>
              <a:gd name="adj1" fmla="val 50733"/>
              <a:gd name="adj2" fmla="val -2619"/>
              <a:gd name="adj3" fmla="val 52799"/>
              <a:gd name="adj4" fmla="val 523"/>
            </a:avLst>
          </a:prstGeom>
          <a:solidFill>
            <a:srgbClr val="00B0F0"/>
          </a:solidFill>
          <a:ln w="2222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</a:t>
            </a:r>
            <a:r>
              <a:rPr lang="en-US" baseline="30000" dirty="0" smtClean="0"/>
              <a:t>(L) </a:t>
            </a:r>
            <a:r>
              <a:rPr lang="en-US" dirty="0" smtClean="0"/>
              <a:t>,</a:t>
            </a:r>
            <a:r>
              <a:rPr lang="en-US" b="1" dirty="0" smtClean="0"/>
              <a:t>b</a:t>
            </a:r>
            <a:r>
              <a:rPr lang="en-US" baseline="30000" dirty="0" smtClean="0"/>
              <a:t>(L)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12" name="TextBox 11"/>
          <p:cNvSpPr txBox="1"/>
          <p:nvPr/>
        </p:nvSpPr>
        <p:spPr>
          <a:xfrm>
            <a:off x="71406" y="5883022"/>
            <a:ext cx="8643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252000">
              <a:buClr>
                <a:schemeClr val="accent3"/>
              </a:buClr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0070C0"/>
                </a:solidFill>
              </a:rPr>
              <a:t>Fine tune </a:t>
            </a:r>
            <a:r>
              <a:rPr lang="en-US" sz="2200" dirty="0" smtClean="0"/>
              <a:t>the whole network by </a:t>
            </a:r>
            <a:r>
              <a:rPr lang="en-US" sz="2200" dirty="0" err="1" smtClean="0"/>
              <a:t>backpropagation</a:t>
            </a:r>
            <a:r>
              <a:rPr lang="en-US" sz="2200" dirty="0" smtClean="0"/>
              <a:t> </a:t>
            </a:r>
            <a:r>
              <a:rPr lang="en-US" sz="2200" dirty="0" err="1" smtClean="0"/>
              <a:t>w.r.t</a:t>
            </a:r>
            <a:r>
              <a:rPr lang="en-US" sz="2200" dirty="0" smtClean="0"/>
              <a:t>. a supervised criterion (e.g. mean square error, cross-entropy)</a:t>
            </a:r>
          </a:p>
          <a:p>
            <a:pPr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13" name="Rounded Rectangle 12"/>
          <p:cNvSpPr/>
          <p:nvPr/>
        </p:nvSpPr>
        <p:spPr>
          <a:xfrm>
            <a:off x="642910" y="5357826"/>
            <a:ext cx="3714776" cy="428628"/>
          </a:xfrm>
          <a:prstGeom prst="roundRect">
            <a:avLst/>
          </a:prstGeom>
          <a:solidFill>
            <a:srgbClr val="00B0F0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Good initializations are obtained</a:t>
            </a:r>
            <a:endParaRPr lang="el-GR" dirty="0"/>
          </a:p>
        </p:txBody>
      </p:sp>
      <p:sp>
        <p:nvSpPr>
          <p:cNvPr id="14" name="Line Callout 1 13"/>
          <p:cNvSpPr/>
          <p:nvPr/>
        </p:nvSpPr>
        <p:spPr>
          <a:xfrm flipH="1">
            <a:off x="4572000" y="2244848"/>
            <a:ext cx="1143008" cy="612648"/>
          </a:xfrm>
          <a:prstGeom prst="borderCallout1">
            <a:avLst>
              <a:gd name="adj1" fmla="val 50733"/>
              <a:gd name="adj2" fmla="val -2619"/>
              <a:gd name="adj3" fmla="val 95743"/>
              <a:gd name="adj4" fmla="val -56555"/>
            </a:avLst>
          </a:prstGeom>
          <a:solidFill>
            <a:srgbClr val="00B0F0"/>
          </a:solidFill>
          <a:ln w="22225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</a:t>
            </a:r>
            <a:r>
              <a:rPr lang="en-US" baseline="30000" dirty="0" smtClean="0"/>
              <a:t>(L+1)  </a:t>
            </a:r>
            <a:r>
              <a:rPr lang="en-US" dirty="0" smtClean="0"/>
              <a:t>random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Corpora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1179576"/>
          </a:xfrm>
        </p:spPr>
        <p:txBody>
          <a:bodyPr/>
          <a:lstStyle/>
          <a:p>
            <a:r>
              <a:rPr lang="en-US" dirty="0" smtClean="0"/>
              <a:t>3  widely used datasets</a:t>
            </a:r>
          </a:p>
          <a:p>
            <a:pPr lvl="1"/>
            <a:r>
              <a:rPr lang="en-US" dirty="0" err="1" smtClean="0"/>
              <a:t>LingSpam</a:t>
            </a:r>
            <a:r>
              <a:rPr lang="en-US" dirty="0" smtClean="0"/>
              <a:t>     </a:t>
            </a:r>
            <a:r>
              <a:rPr lang="en-US" dirty="0" err="1" smtClean="0"/>
              <a:t>SpamAssassin</a:t>
            </a:r>
            <a:r>
              <a:rPr lang="en-US" dirty="0" smtClean="0"/>
              <a:t>     </a:t>
            </a:r>
            <a:r>
              <a:rPr lang="en-US" dirty="0" err="1" smtClean="0"/>
              <a:t>EnronSpam</a:t>
            </a:r>
            <a:endParaRPr lang="el-G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406" y="3571876"/>
          <a:ext cx="9001155" cy="313589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{284E427A-3D55-4303-BF80-6455036E1DE7}</a:tableStyleId>
              </a:tblPr>
              <a:tblGrid>
                <a:gridCol w="1800231"/>
                <a:gridCol w="1372308"/>
                <a:gridCol w="1475599"/>
                <a:gridCol w="1770719"/>
                <a:gridCol w="1254259"/>
                <a:gridCol w="1328039"/>
              </a:tblGrid>
              <a:tr h="565372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Corpus</a:t>
                      </a:r>
                      <a:endParaRPr lang="el-G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Messages</a:t>
                      </a:r>
                      <a:endParaRPr lang="el-G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Spam</a:t>
                      </a:r>
                      <a:r>
                        <a:rPr lang="en-US" baseline="0" dirty="0" smtClean="0"/>
                        <a:t> Ratio</a:t>
                      </a:r>
                      <a:endParaRPr lang="el-G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Message Format</a:t>
                      </a:r>
                      <a:endParaRPr lang="el-GR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Message Source</a:t>
                      </a:r>
                      <a:endParaRPr lang="el-GR" dirty="0"/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Ham</a:t>
                      </a:r>
                      <a:endParaRPr lang="el-GR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7030A0"/>
                          </a:solidFill>
                        </a:rPr>
                        <a:t>Spam</a:t>
                      </a:r>
                      <a:endParaRPr lang="el-GR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274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LingSpam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2893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16.6%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Subject -Body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Linguist List</a:t>
                      </a:r>
                      <a:endParaRPr lang="el-GR" dirty="0"/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Creators’ Inbox</a:t>
                      </a:r>
                      <a:endParaRPr lang="el-GR" dirty="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44281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SpamAssassin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6047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31.3%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Row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User Donations</a:t>
                      </a:r>
                      <a:endParaRPr lang="el-GR" dirty="0"/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User Donations</a:t>
                      </a:r>
                      <a:endParaRPr lang="el-GR" dirty="0" smtClean="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920402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EnronSpam</a:t>
                      </a:r>
                      <a:r>
                        <a:rPr lang="en-US" dirty="0" smtClean="0"/>
                        <a:t> (Enron1)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5172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29%</a:t>
                      </a:r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Subject -Body</a:t>
                      </a:r>
                      <a:endParaRPr lang="el-GR" dirty="0" smtClean="0"/>
                    </a:p>
                    <a:p>
                      <a:pPr algn="ctr"/>
                      <a:endParaRPr lang="el-G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Enron Employee </a:t>
                      </a:r>
                      <a:endParaRPr lang="el-GR" dirty="0"/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Creators’ Inbox</a:t>
                      </a:r>
                      <a:endParaRPr lang="el-GR" dirty="0" smtClean="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Measures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4429156"/>
            <a:ext cx="8472518" cy="2643182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Accuracy</a:t>
            </a:r>
            <a:r>
              <a:rPr lang="en-US" sz="2000" dirty="0" smtClean="0"/>
              <a:t>: percentage of correctly classified messages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Ham - Spam Recall</a:t>
            </a:r>
            <a:r>
              <a:rPr lang="en-US" sz="2000" dirty="0" smtClean="0"/>
              <a:t>: percentage of correctly classified ham – spam messages</a:t>
            </a:r>
          </a:p>
          <a:p>
            <a:r>
              <a:rPr lang="en-US" sz="2000" dirty="0" smtClean="0">
                <a:solidFill>
                  <a:srgbClr val="0070C0"/>
                </a:solidFill>
              </a:rPr>
              <a:t>Ham - Spam Precision</a:t>
            </a:r>
            <a:r>
              <a:rPr lang="en-US" sz="2000" dirty="0" smtClean="0"/>
              <a:t>: percentage of messages that are classified as ham – spam that are indeed ham - spam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l-GR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66968" y="2071678"/>
            <a:ext cx="4210065" cy="2120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472518" cy="4325112"/>
          </a:xfrm>
        </p:spPr>
        <p:txBody>
          <a:bodyPr/>
          <a:lstStyle/>
          <a:p>
            <a:r>
              <a:rPr lang="en-US" sz="2400" dirty="0" smtClean="0">
                <a:solidFill>
                  <a:srgbClr val="0070C0"/>
                </a:solidFill>
              </a:rPr>
              <a:t>Message  representation</a:t>
            </a:r>
            <a:r>
              <a:rPr lang="en-US" sz="2400" dirty="0" smtClean="0"/>
              <a:t>: </a:t>
            </a:r>
            <a:r>
              <a:rPr lang="en-US" sz="2400" b="1" dirty="0" smtClean="0"/>
              <a:t>x</a:t>
            </a:r>
            <a:r>
              <a:rPr lang="en-US" sz="2400" dirty="0" smtClean="0"/>
              <a:t>=[x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…,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m</a:t>
            </a:r>
            <a:r>
              <a:rPr lang="en-US" sz="2400" dirty="0" smtClean="0"/>
              <a:t>]</a:t>
            </a:r>
          </a:p>
          <a:p>
            <a:pPr lvl="1"/>
            <a:r>
              <a:rPr lang="en-US" sz="2000" dirty="0" smtClean="0"/>
              <a:t>Each attribute corresponds to a distinct word from the corpus</a:t>
            </a:r>
          </a:p>
          <a:p>
            <a:pPr lvl="1"/>
            <a:r>
              <a:rPr lang="en-US" sz="2000" dirty="0" smtClean="0"/>
              <a:t>Use of </a:t>
            </a:r>
            <a:r>
              <a:rPr lang="en-US" sz="2000" dirty="0" smtClean="0">
                <a:solidFill>
                  <a:srgbClr val="0070C0"/>
                </a:solidFill>
              </a:rPr>
              <a:t>frequency attributes </a:t>
            </a:r>
            <a:r>
              <a:rPr lang="en-US" sz="2000" dirty="0" smtClean="0"/>
              <a:t>(occurrences of word in message)</a:t>
            </a:r>
          </a:p>
          <a:p>
            <a:pPr lvl="1"/>
            <a:endParaRPr lang="en-US" dirty="0" smtClean="0"/>
          </a:p>
          <a:p>
            <a:r>
              <a:rPr lang="en-US" sz="2400" dirty="0" smtClean="0">
                <a:solidFill>
                  <a:srgbClr val="0070C0"/>
                </a:solidFill>
              </a:rPr>
              <a:t>Attribute selection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Stop words </a:t>
            </a:r>
            <a:r>
              <a:rPr lang="en-US" sz="2000" dirty="0" smtClean="0"/>
              <a:t>and words appearing in </a:t>
            </a:r>
            <a:r>
              <a:rPr lang="en-US" sz="2000" dirty="0" smtClean="0">
                <a:solidFill>
                  <a:srgbClr val="0070C0"/>
                </a:solidFill>
              </a:rPr>
              <a:t>&lt;2</a:t>
            </a:r>
            <a:r>
              <a:rPr lang="en-US" sz="2000" dirty="0" smtClean="0"/>
              <a:t> messages were removed </a:t>
            </a:r>
            <a:r>
              <a:rPr lang="en-US" sz="2000" dirty="0" smtClean="0">
                <a:solidFill>
                  <a:srgbClr val="FF0000"/>
                </a:solidFill>
              </a:rPr>
              <a:t>+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Information gain </a:t>
            </a:r>
            <a:r>
              <a:rPr lang="en-US" sz="2000" dirty="0" smtClean="0"/>
              <a:t>(m=1000 for </a:t>
            </a:r>
            <a:r>
              <a:rPr lang="en-US" sz="2000" dirty="0" err="1" smtClean="0"/>
              <a:t>SpamAssassin</a:t>
            </a:r>
            <a:r>
              <a:rPr lang="en-US" sz="2000" dirty="0" smtClean="0"/>
              <a:t> m=1500 for </a:t>
            </a:r>
            <a:r>
              <a:rPr lang="en-US" sz="2000" dirty="0" err="1" smtClean="0"/>
              <a:t>LingSpam</a:t>
            </a:r>
            <a:r>
              <a:rPr lang="en-US" sz="2000" dirty="0" smtClean="0"/>
              <a:t> and </a:t>
            </a:r>
            <a:r>
              <a:rPr lang="en-US" sz="2000" dirty="0" err="1" smtClean="0"/>
              <a:t>EnronSpam</a:t>
            </a:r>
            <a:r>
              <a:rPr lang="en-US" sz="2000" dirty="0" smtClean="0"/>
              <a:t>)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All experiments were performed using </a:t>
            </a:r>
            <a:r>
              <a:rPr lang="en-US" sz="2400" dirty="0" smtClean="0">
                <a:solidFill>
                  <a:srgbClr val="0070C0"/>
                </a:solidFill>
              </a:rPr>
              <a:t>10-fold cross validation</a:t>
            </a:r>
            <a:endParaRPr lang="el-GR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 - continued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SVM configuration</a:t>
            </a:r>
          </a:p>
          <a:p>
            <a:pPr lvl="1"/>
            <a:r>
              <a:rPr lang="en-US" sz="2000" dirty="0" smtClean="0">
                <a:solidFill>
                  <a:srgbClr val="0070C0"/>
                </a:solidFill>
              </a:rPr>
              <a:t>Cosine</a:t>
            </a:r>
            <a:r>
              <a:rPr lang="en-US" sz="2000" dirty="0" smtClean="0"/>
              <a:t> kernel (the usual trend in text classification)</a:t>
            </a:r>
          </a:p>
          <a:p>
            <a:pPr lvl="1"/>
            <a:r>
              <a:rPr lang="en-US" sz="2000" dirty="0" smtClean="0"/>
              <a:t>The cost parameter </a:t>
            </a:r>
            <a:r>
              <a:rPr lang="en-US" sz="2000" dirty="0" smtClean="0">
                <a:solidFill>
                  <a:srgbClr val="0070C0"/>
                </a:solidFill>
              </a:rPr>
              <a:t>C</a:t>
            </a:r>
            <a:r>
              <a:rPr lang="en-US" sz="2000" dirty="0" smtClean="0"/>
              <a:t> must be determined a priori</a:t>
            </a:r>
          </a:p>
          <a:p>
            <a:pPr lvl="1"/>
            <a:r>
              <a:rPr lang="en-US" sz="2000" dirty="0" smtClean="0"/>
              <a:t>Tried many values for C – kept the best</a:t>
            </a:r>
          </a:p>
          <a:p>
            <a:pPr lvl="1"/>
            <a:endParaRPr lang="en-US" sz="2000" dirty="0" smtClean="0"/>
          </a:p>
          <a:p>
            <a:r>
              <a:rPr lang="en-US" sz="2400" dirty="0" smtClean="0">
                <a:solidFill>
                  <a:srgbClr val="0070C0"/>
                </a:solidFill>
              </a:rPr>
              <a:t>DBN configuration</a:t>
            </a:r>
          </a:p>
          <a:p>
            <a:pPr lvl="1"/>
            <a:r>
              <a:rPr lang="en-US" sz="2000" dirty="0" smtClean="0"/>
              <a:t>Use of a </a:t>
            </a:r>
            <a:r>
              <a:rPr lang="en-US" sz="2000" dirty="0" smtClean="0">
                <a:solidFill>
                  <a:srgbClr val="0070C0"/>
                </a:solidFill>
              </a:rPr>
              <a:t>m-50-50-200-2</a:t>
            </a:r>
            <a:r>
              <a:rPr lang="en-US" sz="2000" dirty="0" smtClean="0"/>
              <a:t> DBN architecture (3 hidden layers) with </a:t>
            </a:r>
            <a:r>
              <a:rPr lang="en-US" sz="2000" dirty="0" err="1" smtClean="0">
                <a:solidFill>
                  <a:srgbClr val="0070C0"/>
                </a:solidFill>
              </a:rPr>
              <a:t>softmax</a:t>
            </a:r>
            <a:r>
              <a:rPr lang="en-US" sz="2000" dirty="0" smtClean="0"/>
              <a:t> output units and </a:t>
            </a:r>
            <a:r>
              <a:rPr lang="en-US" sz="2000" dirty="0" smtClean="0">
                <a:solidFill>
                  <a:srgbClr val="0070C0"/>
                </a:solidFill>
              </a:rPr>
              <a:t>logistic</a:t>
            </a:r>
            <a:r>
              <a:rPr lang="en-US" sz="2000" dirty="0" smtClean="0"/>
              <a:t> hidden units</a:t>
            </a:r>
          </a:p>
          <a:p>
            <a:pPr lvl="1"/>
            <a:r>
              <a:rPr lang="en-US" sz="2000" dirty="0" smtClean="0"/>
              <a:t>RBM training was performed using </a:t>
            </a:r>
            <a:r>
              <a:rPr lang="en-US" sz="2000" dirty="0" smtClean="0">
                <a:solidFill>
                  <a:srgbClr val="0070C0"/>
                </a:solidFill>
              </a:rPr>
              <a:t>binary</a:t>
            </a:r>
            <a:r>
              <a:rPr lang="en-US" sz="2000" dirty="0" smtClean="0"/>
              <a:t> vectors for message representation (leads to better performance)</a:t>
            </a:r>
          </a:p>
          <a:p>
            <a:pPr lvl="1"/>
            <a:r>
              <a:rPr lang="en-US" sz="2000" dirty="0" smtClean="0"/>
              <a:t>Fine tuning by minimizing </a:t>
            </a:r>
            <a:r>
              <a:rPr lang="en-US" sz="2000" dirty="0" smtClean="0">
                <a:solidFill>
                  <a:srgbClr val="0070C0"/>
                </a:solidFill>
              </a:rPr>
              <a:t>cross-entropy error </a:t>
            </a:r>
            <a:r>
              <a:rPr lang="en-US" sz="2000" dirty="0" smtClean="0"/>
              <a:t>(use of frequency vectors)</a:t>
            </a:r>
            <a:endParaRPr lang="en-US" sz="2000" dirty="0" smtClean="0">
              <a:solidFill>
                <a:srgbClr val="0070C0"/>
              </a:solidFill>
            </a:endParaRPr>
          </a:p>
          <a:p>
            <a:pPr lvl="1"/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066800"/>
          </a:xfrm>
        </p:spPr>
        <p:txBody>
          <a:bodyPr/>
          <a:lstStyle/>
          <a:p>
            <a:r>
              <a:rPr lang="en-US" dirty="0" smtClean="0"/>
              <a:t>Experimental Results</a:t>
            </a:r>
            <a:endParaRPr lang="el-G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21" y="1000108"/>
          <a:ext cx="4143403" cy="28346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{284E427A-3D55-4303-BF80-6455036E1DE7}</a:tableStyleId>
              </a:tblPr>
              <a:tblGrid>
                <a:gridCol w="1644201"/>
                <a:gridCol w="1381141"/>
                <a:gridCol w="1118061"/>
              </a:tblGrid>
              <a:tr h="325118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Performance Measure</a:t>
                      </a:r>
                      <a:endParaRPr lang="el-GR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LingSpam</a:t>
                      </a:r>
                      <a:endParaRPr lang="el-GR" sz="1600" dirty="0"/>
                    </a:p>
                  </a:txBody>
                  <a:tcPr anchor="ctr"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81279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DBN</a:t>
                      </a:r>
                    </a:p>
                    <a:p>
                      <a:pPr algn="ctr"/>
                      <a:r>
                        <a:rPr lang="en-US" sz="1600" dirty="0" smtClean="0"/>
                        <a:t>1500-50-50-200-2</a:t>
                      </a:r>
                      <a:endParaRPr lang="el-GR" sz="1600" dirty="0"/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SVM</a:t>
                      </a:r>
                    </a:p>
                    <a:p>
                      <a:pPr algn="ctr"/>
                      <a:r>
                        <a:rPr lang="en-US" sz="1600" dirty="0" smtClean="0"/>
                        <a:t>C=1</a:t>
                      </a:r>
                      <a:endParaRPr lang="el-GR" sz="1600" dirty="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6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Accuracy</a:t>
                      </a:r>
                      <a:endParaRPr lang="el-G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99.45%</a:t>
                      </a:r>
                      <a:endParaRPr lang="el-GR" sz="16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99.24%</a:t>
                      </a:r>
                      <a:endParaRPr lang="el-GR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96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Spam Recall</a:t>
                      </a:r>
                      <a:endParaRPr lang="el-G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98.54%</a:t>
                      </a:r>
                      <a:endParaRPr lang="el-GR" sz="16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96.67%</a:t>
                      </a:r>
                      <a:endParaRPr lang="el-GR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296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Spam Precision</a:t>
                      </a:r>
                      <a:endParaRPr lang="el-G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98.2%</a:t>
                      </a:r>
                      <a:endParaRPr lang="el-G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98.74%</a:t>
                      </a:r>
                      <a:endParaRPr lang="el-GR" sz="16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296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Ham Recall</a:t>
                      </a:r>
                      <a:endParaRPr lang="el-G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99.63%</a:t>
                      </a:r>
                      <a:endParaRPr lang="el-G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99.75%</a:t>
                      </a:r>
                      <a:endParaRPr lang="el-GR" sz="16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296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Ham Precision</a:t>
                      </a:r>
                      <a:endParaRPr lang="el-G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99.71%</a:t>
                      </a:r>
                      <a:endParaRPr lang="el-GR" sz="16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99.35%</a:t>
                      </a:r>
                      <a:endParaRPr lang="el-G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786315" y="1000108"/>
          <a:ext cx="4143403" cy="285751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{284E427A-3D55-4303-BF80-6455036E1DE7}</a:tableStyleId>
              </a:tblPr>
              <a:tblGrid>
                <a:gridCol w="1644201"/>
                <a:gridCol w="1381141"/>
                <a:gridCol w="1118061"/>
              </a:tblGrid>
              <a:tr h="337986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Performance Measure</a:t>
                      </a:r>
                      <a:endParaRPr lang="el-GR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SpamAssassin</a:t>
                      </a:r>
                      <a:endParaRPr lang="el-GR" sz="1600" dirty="0"/>
                    </a:p>
                  </a:txBody>
                  <a:tcPr anchor="ctr"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82960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DBN</a:t>
                      </a:r>
                    </a:p>
                    <a:p>
                      <a:pPr algn="ctr"/>
                      <a:r>
                        <a:rPr lang="en-US" sz="1600" dirty="0" smtClean="0"/>
                        <a:t>1000-50-50-200-2</a:t>
                      </a:r>
                      <a:endParaRPr lang="el-GR" sz="1600" dirty="0"/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SVM</a:t>
                      </a:r>
                    </a:p>
                    <a:p>
                      <a:pPr algn="ctr"/>
                      <a:r>
                        <a:rPr lang="en-US" sz="1600" dirty="0" smtClean="0"/>
                        <a:t>C=10</a:t>
                      </a:r>
                      <a:endParaRPr lang="el-GR" sz="1600" dirty="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98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Accuracy</a:t>
                      </a:r>
                      <a:endParaRPr lang="el-G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97.5%</a:t>
                      </a:r>
                      <a:endParaRPr lang="el-GR" sz="16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97.32%</a:t>
                      </a:r>
                      <a:endParaRPr lang="el-GR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798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Spam Recall</a:t>
                      </a:r>
                      <a:endParaRPr lang="el-G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95.51%</a:t>
                      </a:r>
                      <a:endParaRPr lang="el-GR" sz="16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95.24%</a:t>
                      </a:r>
                      <a:endParaRPr lang="el-GR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798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Spam Precision</a:t>
                      </a:r>
                      <a:endParaRPr lang="el-G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96.4%</a:t>
                      </a:r>
                      <a:endParaRPr lang="el-GR" sz="16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96.14%</a:t>
                      </a:r>
                      <a:endParaRPr lang="el-G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798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Ham Recall</a:t>
                      </a:r>
                      <a:endParaRPr lang="el-G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98.39%</a:t>
                      </a:r>
                      <a:endParaRPr lang="el-GR" sz="160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98.24%</a:t>
                      </a:r>
                      <a:endParaRPr lang="el-G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798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Ham Precision</a:t>
                      </a:r>
                      <a:endParaRPr lang="el-G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98.02%</a:t>
                      </a:r>
                      <a:endParaRPr lang="el-GR" sz="16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97.89%</a:t>
                      </a:r>
                      <a:endParaRPr lang="el-G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464580" y="3929066"/>
          <a:ext cx="4214841" cy="28346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644201"/>
                <a:gridCol w="1427632"/>
                <a:gridCol w="1143008"/>
              </a:tblGrid>
              <a:tr h="325118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Performance Measure</a:t>
                      </a:r>
                      <a:endParaRPr lang="el-GR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EnronSpam</a:t>
                      </a:r>
                      <a:endParaRPr lang="el-GR" sz="1600" dirty="0"/>
                    </a:p>
                  </a:txBody>
                  <a:tcPr anchor="ctr"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81279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DBN</a:t>
                      </a:r>
                    </a:p>
                    <a:p>
                      <a:pPr algn="ctr"/>
                      <a:r>
                        <a:rPr lang="en-US" sz="1600" dirty="0" smtClean="0"/>
                        <a:t>1000-50-50-200-2</a:t>
                      </a:r>
                      <a:endParaRPr lang="el-GR" sz="1600" dirty="0"/>
                    </a:p>
                  </a:txBody>
                  <a:tcPr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SVM</a:t>
                      </a:r>
                    </a:p>
                    <a:p>
                      <a:pPr algn="ctr"/>
                      <a:r>
                        <a:rPr lang="en-US" sz="1600" dirty="0" smtClean="0"/>
                        <a:t>C=1</a:t>
                      </a:r>
                      <a:endParaRPr lang="el-GR" sz="1600" dirty="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6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Accuracy</a:t>
                      </a:r>
                      <a:endParaRPr lang="el-G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97.43%</a:t>
                      </a:r>
                      <a:endParaRPr lang="el-GR" sz="16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96.92%</a:t>
                      </a:r>
                      <a:endParaRPr lang="el-GR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296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Spam Recall</a:t>
                      </a:r>
                      <a:endParaRPr lang="el-G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96.47%</a:t>
                      </a:r>
                      <a:endParaRPr lang="el-GR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97.27%</a:t>
                      </a:r>
                      <a:endParaRPr lang="el-GR" sz="16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296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Spam Precision</a:t>
                      </a:r>
                      <a:endParaRPr lang="el-G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94.94%</a:t>
                      </a:r>
                      <a:endParaRPr lang="el-GR" sz="16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92.74%</a:t>
                      </a:r>
                      <a:endParaRPr lang="el-GR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296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Ham Recall</a:t>
                      </a:r>
                      <a:endParaRPr lang="el-G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97.83%</a:t>
                      </a:r>
                      <a:endParaRPr lang="el-GR" sz="16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96.78%</a:t>
                      </a:r>
                      <a:endParaRPr lang="el-GR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296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Ham Precision</a:t>
                      </a:r>
                      <a:endParaRPr lang="el-G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+mn-lt"/>
                          <a:ea typeface="Times New Roman"/>
                          <a:cs typeface="Times New Roman"/>
                        </a:rPr>
                        <a:t>98.53%</a:t>
                      </a:r>
                      <a:endParaRPr lang="el-GR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215900"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98.84%</a:t>
                      </a:r>
                      <a:endParaRPr lang="el-GR" sz="160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 - continued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472518" cy="4325112"/>
          </a:xfrm>
        </p:spPr>
        <p:txBody>
          <a:bodyPr>
            <a:normAutofit fontScale="92500"/>
          </a:bodyPr>
          <a:lstStyle/>
          <a:p>
            <a:pPr>
              <a:buClr>
                <a:schemeClr val="accent4"/>
              </a:buClr>
              <a:buFont typeface="Wingdings" pitchFamily="2" charset="2"/>
              <a:buChar char="ü"/>
            </a:pPr>
            <a:r>
              <a:rPr lang="en-US" sz="2400" dirty="0" smtClean="0"/>
              <a:t>The DBN achieves higher accuracy on all datasets</a:t>
            </a:r>
          </a:p>
          <a:p>
            <a:endParaRPr lang="en-US" sz="2400" dirty="0" smtClean="0"/>
          </a:p>
          <a:p>
            <a:pPr>
              <a:buClr>
                <a:schemeClr val="accent4"/>
              </a:buClr>
              <a:buFont typeface="Wingdings" pitchFamily="2" charset="2"/>
              <a:buChar char="ü"/>
            </a:pPr>
            <a:r>
              <a:rPr lang="en-US" sz="2400" dirty="0" smtClean="0"/>
              <a:t>Beats the SVM against all measures on </a:t>
            </a:r>
            <a:r>
              <a:rPr lang="en-US" sz="2400" dirty="0" err="1" smtClean="0"/>
              <a:t>SpamAssassin</a:t>
            </a:r>
            <a:endParaRPr lang="en-US" sz="2400" dirty="0" smtClean="0"/>
          </a:p>
          <a:p>
            <a:endParaRPr lang="en-US" sz="2400" dirty="0" smtClean="0"/>
          </a:p>
          <a:p>
            <a:pPr>
              <a:buClr>
                <a:schemeClr val="accent4"/>
              </a:buClr>
              <a:buFont typeface="Wingdings" pitchFamily="2" charset="2"/>
              <a:buChar char="ü"/>
            </a:pPr>
            <a:r>
              <a:rPr lang="en-US" sz="2400" dirty="0" smtClean="0"/>
              <a:t>The DBN proved </a:t>
            </a:r>
            <a:r>
              <a:rPr lang="en-US" sz="2400" dirty="0" smtClean="0">
                <a:solidFill>
                  <a:srgbClr val="0070C0"/>
                </a:solidFill>
              </a:rPr>
              <a:t>robust</a:t>
            </a:r>
            <a:r>
              <a:rPr lang="en-US" sz="2400" dirty="0" smtClean="0"/>
              <a:t> to variations on the number of units of each layer (kept the same architecture in all experiments)</a:t>
            </a:r>
          </a:p>
          <a:p>
            <a:pPr>
              <a:buClr>
                <a:schemeClr val="accent4"/>
              </a:buClr>
              <a:buFont typeface="Wingdings" pitchFamily="2" charset="2"/>
              <a:buChar char="ü"/>
            </a:pPr>
            <a:endParaRPr lang="en-US" sz="2400" dirty="0" smtClean="0"/>
          </a:p>
          <a:p>
            <a:pPr>
              <a:buClr>
                <a:schemeClr val="accent4"/>
              </a:buClr>
              <a:buBlip>
                <a:blip r:embed="rId2"/>
              </a:buBlip>
            </a:pPr>
            <a:r>
              <a:rPr lang="en-US" sz="2400" dirty="0" smtClean="0"/>
              <a:t>DBN training is much </a:t>
            </a:r>
            <a:r>
              <a:rPr lang="en-US" sz="2400" dirty="0" smtClean="0">
                <a:solidFill>
                  <a:srgbClr val="0070C0"/>
                </a:solidFill>
              </a:rPr>
              <a:t>slower</a:t>
            </a:r>
            <a:r>
              <a:rPr lang="en-US" sz="2400" dirty="0" smtClean="0"/>
              <a:t> compared to SVM training</a:t>
            </a:r>
          </a:p>
          <a:p>
            <a:endParaRPr lang="en-US" sz="2400" dirty="0" smtClean="0"/>
          </a:p>
          <a:p>
            <a:r>
              <a:rPr lang="en-US" sz="2400" dirty="0" smtClean="0"/>
              <a:t>A </a:t>
            </a:r>
            <a:r>
              <a:rPr lang="en-US" sz="2400" dirty="0" smtClean="0">
                <a:solidFill>
                  <a:srgbClr val="0070C0"/>
                </a:solidFill>
              </a:rPr>
              <a:t>very encouraging result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smtClean="0"/>
              <a:t>provided that SVMs are considered state-of-the-art in spam filtering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effectiveness of the initialization method was demonstrated in practice</a:t>
            </a:r>
          </a:p>
          <a:p>
            <a:endParaRPr lang="en-US" dirty="0" smtClean="0"/>
          </a:p>
          <a:p>
            <a:r>
              <a:rPr lang="en-US" dirty="0" smtClean="0"/>
              <a:t>DBNs constitute a new </a:t>
            </a:r>
            <a:r>
              <a:rPr lang="en-US" dirty="0" smtClean="0">
                <a:solidFill>
                  <a:srgbClr val="0070C0"/>
                </a:solidFill>
              </a:rPr>
              <a:t>viable</a:t>
            </a:r>
            <a:r>
              <a:rPr lang="en-US" dirty="0" smtClean="0"/>
              <a:t> solution to e-mail filtering</a:t>
            </a:r>
          </a:p>
          <a:p>
            <a:endParaRPr lang="en-US" dirty="0" smtClean="0"/>
          </a:p>
          <a:p>
            <a:r>
              <a:rPr lang="en-US" dirty="0" smtClean="0"/>
              <a:t>The selection of the </a:t>
            </a:r>
            <a:r>
              <a:rPr lang="en-US" dirty="0" smtClean="0">
                <a:solidFill>
                  <a:srgbClr val="0070C0"/>
                </a:solidFill>
              </a:rPr>
              <a:t>DBN architecture</a:t>
            </a:r>
            <a:r>
              <a:rPr lang="en-US" dirty="0" smtClean="0"/>
              <a:t> needs to be addressed in a more systematic way</a:t>
            </a:r>
          </a:p>
          <a:p>
            <a:pPr lvl="1"/>
            <a:r>
              <a:rPr lang="en-US" dirty="0" smtClean="0"/>
              <a:t>Number of layers</a:t>
            </a:r>
          </a:p>
          <a:p>
            <a:pPr lvl="1"/>
            <a:r>
              <a:rPr lang="en-US" dirty="0" smtClean="0"/>
              <a:t>Number of units in each layer</a:t>
            </a:r>
          </a:p>
          <a:p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Thank you for listening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Any questions?</a:t>
            </a:r>
            <a:endParaRPr lang="el-GR" dirty="0"/>
          </a:p>
        </p:txBody>
      </p:sp>
      <p:pic>
        <p:nvPicPr>
          <p:cNvPr id="4" name="Picture Placeholder 5" descr="question.gif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6357950" y="3046090"/>
            <a:ext cx="1816856" cy="381191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spam phenomenon</a:t>
            </a:r>
          </a:p>
          <a:p>
            <a:pPr lvl="1"/>
            <a:r>
              <a:rPr lang="en-US" dirty="0" smtClean="0"/>
              <a:t>What is spam</a:t>
            </a:r>
          </a:p>
          <a:p>
            <a:pPr lvl="1"/>
            <a:r>
              <a:rPr lang="en-US" dirty="0" smtClean="0"/>
              <a:t>Spam filtering approaches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Deep belief networks for spam detection</a:t>
            </a:r>
          </a:p>
          <a:p>
            <a:pPr lvl="1"/>
            <a:r>
              <a:rPr lang="en-US" dirty="0" smtClean="0"/>
              <a:t>Training of DBNs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Experimental evaluation</a:t>
            </a:r>
          </a:p>
          <a:p>
            <a:pPr lvl="1"/>
            <a:r>
              <a:rPr lang="en-US" dirty="0" smtClean="0"/>
              <a:t>Datasets and preprocessing</a:t>
            </a:r>
          </a:p>
          <a:p>
            <a:pPr lvl="1"/>
            <a:r>
              <a:rPr lang="en-US" dirty="0" smtClean="0"/>
              <a:t>Performance measures</a:t>
            </a:r>
          </a:p>
          <a:p>
            <a:pPr lvl="1"/>
            <a:r>
              <a:rPr lang="en-US" dirty="0" smtClean="0"/>
              <a:t>Comparison to support vector machines (SVMs) (considered state-of-the-art)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Conclusions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Spam?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Unsolicited Bulk E-mail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In human terms</a:t>
            </a:r>
            <a:r>
              <a:rPr lang="en-US" dirty="0" smtClean="0"/>
              <a:t>: any e-mail you do not want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Large fraction of all e-mail sent </a:t>
            </a:r>
          </a:p>
          <a:p>
            <a:pPr lvl="1"/>
            <a:r>
              <a:rPr lang="en-US" dirty="0" err="1" smtClean="0"/>
              <a:t>Radicati</a:t>
            </a:r>
            <a:r>
              <a:rPr lang="en-US" dirty="0" smtClean="0"/>
              <a:t> Group est. </a:t>
            </a:r>
            <a:r>
              <a:rPr lang="en-US" dirty="0" smtClean="0">
                <a:solidFill>
                  <a:srgbClr val="0070C0"/>
                </a:solidFill>
              </a:rPr>
              <a:t>62%</a:t>
            </a:r>
            <a:r>
              <a:rPr lang="en-US" dirty="0" smtClean="0"/>
              <a:t> of e-mail traffic in Europe is spam – </a:t>
            </a:r>
            <a:r>
              <a:rPr lang="en-US" dirty="0" smtClean="0">
                <a:solidFill>
                  <a:srgbClr val="0070C0"/>
                </a:solidFill>
              </a:rPr>
              <a:t>16 billion</a:t>
            </a:r>
            <a:r>
              <a:rPr lang="en-US" dirty="0" smtClean="0"/>
              <a:t> spam messages sent everyday </a:t>
            </a:r>
          </a:p>
          <a:p>
            <a:pPr lvl="1"/>
            <a:r>
              <a:rPr lang="en-US" dirty="0" smtClean="0"/>
              <a:t>Still growing – to reach </a:t>
            </a:r>
            <a:r>
              <a:rPr lang="en-US" dirty="0" smtClean="0">
                <a:solidFill>
                  <a:srgbClr val="0070C0"/>
                </a:solidFill>
              </a:rPr>
              <a:t>38 billion </a:t>
            </a:r>
            <a:r>
              <a:rPr lang="en-US" dirty="0" smtClean="0"/>
              <a:t>by 2010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Best solution to date is </a:t>
            </a:r>
            <a:r>
              <a:rPr lang="en-US" dirty="0" smtClean="0">
                <a:solidFill>
                  <a:srgbClr val="0070C0"/>
                </a:solidFill>
              </a:rPr>
              <a:t>spam filtering</a:t>
            </a:r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Spam Filtering Approaches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Knowledge Engineering</a:t>
            </a:r>
          </a:p>
          <a:p>
            <a:pPr lvl="1"/>
            <a:r>
              <a:rPr lang="en-US" dirty="0" smtClean="0"/>
              <a:t>Spam filters based on predefined and user-defined rules</a:t>
            </a:r>
          </a:p>
          <a:p>
            <a:pPr lvl="1">
              <a:buBlip>
                <a:blip r:embed="rId2"/>
              </a:buBlip>
            </a:pPr>
            <a:r>
              <a:rPr lang="en-US" dirty="0" smtClean="0"/>
              <a:t>Static rules – easily bypassed by spammers</a:t>
            </a:r>
          </a:p>
          <a:p>
            <a:pPr lvl="1">
              <a:buBlip>
                <a:blip r:embed="rId2"/>
              </a:buBlip>
            </a:pPr>
            <a:r>
              <a:rPr lang="en-US" dirty="0" smtClean="0"/>
              <a:t>Suffers from poor generalization</a:t>
            </a:r>
          </a:p>
          <a:p>
            <a:pPr lvl="1">
              <a:buBlip>
                <a:blip r:embed="rId2"/>
              </a:buBlip>
            </a:pPr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Machine Learning</a:t>
            </a:r>
          </a:p>
          <a:p>
            <a:pPr lvl="1"/>
            <a:r>
              <a:rPr lang="en-US" dirty="0" smtClean="0"/>
              <a:t>Automatic construction of a classifier (training set)</a:t>
            </a:r>
          </a:p>
          <a:p>
            <a:pPr lvl="1">
              <a:buClr>
                <a:srgbClr val="00B050"/>
              </a:buClr>
              <a:buFont typeface="Georgia" pitchFamily="18" charset="0"/>
              <a:buChar char="√"/>
            </a:pPr>
            <a:r>
              <a:rPr lang="en-US" dirty="0" smtClean="0"/>
              <a:t>Keeping the filter up-to-date is easy (retraining)</a:t>
            </a:r>
          </a:p>
          <a:p>
            <a:pPr lvl="1">
              <a:buClr>
                <a:srgbClr val="00B050"/>
              </a:buClr>
              <a:buFont typeface="Georgia" pitchFamily="18" charset="0"/>
              <a:buChar char="√"/>
            </a:pPr>
            <a:r>
              <a:rPr lang="en-US" dirty="0" smtClean="0"/>
              <a:t>Higher generalization compared with rule-based filters</a:t>
            </a:r>
            <a:endParaRPr lang="el-GR" dirty="0" smtClean="0"/>
          </a:p>
          <a:p>
            <a:pPr lvl="1">
              <a:buClr>
                <a:srgbClr val="00B050"/>
              </a:buClr>
              <a:buFont typeface="Georgia" pitchFamily="18" charset="0"/>
              <a:buChar char="√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Learning for Spam Detection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2179708"/>
          </a:xfrm>
        </p:spPr>
        <p:txBody>
          <a:bodyPr/>
          <a:lstStyle/>
          <a:p>
            <a:r>
              <a:rPr lang="en-US" dirty="0" smtClean="0"/>
              <a:t>Numerous classification methods have been proposed</a:t>
            </a:r>
          </a:p>
          <a:p>
            <a:pPr lvl="1"/>
            <a:r>
              <a:rPr lang="en-US" dirty="0" smtClean="0"/>
              <a:t>Naïve </a:t>
            </a:r>
            <a:r>
              <a:rPr lang="en-US" dirty="0" err="1" smtClean="0"/>
              <a:t>Bayes</a:t>
            </a:r>
            <a:r>
              <a:rPr lang="en-US" dirty="0" smtClean="0"/>
              <a:t> (already used in commercial filters)</a:t>
            </a:r>
          </a:p>
          <a:p>
            <a:pPr lvl="1"/>
            <a:r>
              <a:rPr lang="en-US" dirty="0" smtClean="0"/>
              <a:t>Support Vector Machines (SVMs)</a:t>
            </a:r>
          </a:p>
          <a:p>
            <a:pPr lvl="1"/>
            <a:r>
              <a:rPr lang="en-US" dirty="0" smtClean="0"/>
              <a:t>etc …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l-GR" dirty="0"/>
          </a:p>
        </p:txBody>
      </p:sp>
      <p:sp>
        <p:nvSpPr>
          <p:cNvPr id="4" name="Rectangle 3"/>
          <p:cNvSpPr/>
          <p:nvPr/>
        </p:nvSpPr>
        <p:spPr>
          <a:xfrm>
            <a:off x="1196555" y="4786322"/>
            <a:ext cx="6750891" cy="1714512"/>
          </a:xfrm>
          <a:prstGeom prst="rect">
            <a:avLst/>
          </a:prstGeom>
          <a:solidFill>
            <a:srgbClr val="0070C0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 this work we propose the use of a </a:t>
            </a:r>
            <a:r>
              <a:rPr lang="en-US" sz="2000" dirty="0" smtClean="0">
                <a:solidFill>
                  <a:srgbClr val="FFFF00"/>
                </a:solidFill>
              </a:rPr>
              <a:t>Deep Belief Network </a:t>
            </a:r>
            <a:r>
              <a:rPr lang="en-US" sz="2000" dirty="0" smtClean="0"/>
              <a:t>to tackle the spam problem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4" name="Picture 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357430"/>
            <a:ext cx="3495584" cy="308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Belief Networks (DBNs)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2249424"/>
            <a:ext cx="5929354" cy="460857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is a </a:t>
            </a:r>
            <a:r>
              <a:rPr lang="en-US" dirty="0" smtClean="0"/>
              <a:t>DBN (for classification)?</a:t>
            </a:r>
            <a:endParaRPr lang="en-US" dirty="0" smtClean="0"/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feedforward</a:t>
            </a:r>
            <a:r>
              <a:rPr lang="en-US" dirty="0" smtClean="0"/>
              <a:t> neural network with a </a:t>
            </a:r>
            <a:r>
              <a:rPr lang="en-US" dirty="0" smtClean="0">
                <a:solidFill>
                  <a:srgbClr val="0070C0"/>
                </a:solidFill>
              </a:rPr>
              <a:t>deep architecture </a:t>
            </a:r>
            <a:r>
              <a:rPr lang="en-US" dirty="0" smtClean="0"/>
              <a:t>i.e. with many hidden layers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Consists of: </a:t>
            </a:r>
            <a:r>
              <a:rPr lang="en-US" dirty="0" smtClean="0">
                <a:solidFill>
                  <a:srgbClr val="0070C0"/>
                </a:solidFill>
              </a:rPr>
              <a:t>visible</a:t>
            </a:r>
            <a:r>
              <a:rPr lang="en-US" dirty="0" smtClean="0"/>
              <a:t> (input) units, </a:t>
            </a:r>
            <a:r>
              <a:rPr lang="en-US" dirty="0" smtClean="0">
                <a:solidFill>
                  <a:srgbClr val="0070C0"/>
                </a:solidFill>
              </a:rPr>
              <a:t>hidden</a:t>
            </a:r>
            <a:r>
              <a:rPr lang="en-US" dirty="0" smtClean="0"/>
              <a:t> units, </a:t>
            </a:r>
            <a:r>
              <a:rPr lang="en-US" dirty="0" smtClean="0">
                <a:solidFill>
                  <a:srgbClr val="0070C0"/>
                </a:solidFill>
              </a:rPr>
              <a:t>output</a:t>
            </a:r>
            <a:r>
              <a:rPr lang="en-US" dirty="0" smtClean="0"/>
              <a:t> units (for classification, one for each class)</a:t>
            </a:r>
          </a:p>
          <a:p>
            <a:pPr lvl="1"/>
            <a:r>
              <a:rPr lang="en-US" dirty="0" smtClean="0"/>
              <a:t>Higher levels provide </a:t>
            </a:r>
            <a:r>
              <a:rPr lang="en-US" dirty="0" smtClean="0">
                <a:solidFill>
                  <a:srgbClr val="0070C0"/>
                </a:solidFill>
              </a:rPr>
              <a:t>abstractions</a:t>
            </a:r>
            <a:r>
              <a:rPr lang="en-US" dirty="0" smtClean="0"/>
              <a:t> of the input data</a:t>
            </a:r>
          </a:p>
          <a:p>
            <a:pPr lvl="1"/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Parameters of a DBN</a:t>
            </a:r>
          </a:p>
          <a:p>
            <a:pPr lvl="1"/>
            <a:r>
              <a:rPr lang="en-US" b="1" dirty="0" smtClean="0"/>
              <a:t>W</a:t>
            </a:r>
            <a:r>
              <a:rPr lang="en-US" baseline="30000" dirty="0" smtClean="0"/>
              <a:t>(j)</a:t>
            </a:r>
            <a:r>
              <a:rPr lang="en-US" dirty="0" smtClean="0"/>
              <a:t> :weights between the units of layers j-1 and  j</a:t>
            </a:r>
          </a:p>
          <a:p>
            <a:pPr lvl="1"/>
            <a:r>
              <a:rPr lang="en-US" b="1" dirty="0" smtClean="0"/>
              <a:t>b</a:t>
            </a:r>
            <a:r>
              <a:rPr lang="en-US" baseline="30000" dirty="0" smtClean="0"/>
              <a:t>(j)</a:t>
            </a:r>
            <a:r>
              <a:rPr lang="en-US" dirty="0" smtClean="0"/>
              <a:t> : biases of layer j (no biases in the input layer).</a:t>
            </a:r>
            <a:endParaRPr lang="el-GR" dirty="0" smtClean="0"/>
          </a:p>
          <a:p>
            <a:pPr lvl="1"/>
            <a:endParaRPr lang="en-US" dirty="0" smtClean="0"/>
          </a:p>
          <a:p>
            <a:pPr lvl="1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a DBN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1678"/>
            <a:ext cx="8472518" cy="478632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Conventional approach: Gradient based optimization</a:t>
            </a:r>
          </a:p>
          <a:p>
            <a:pPr lvl="1"/>
            <a:r>
              <a:rPr lang="en-US" dirty="0" smtClean="0"/>
              <a:t>Random initialization of weights and biases</a:t>
            </a:r>
          </a:p>
          <a:p>
            <a:pPr lvl="1"/>
            <a:r>
              <a:rPr lang="en-US" dirty="0" smtClean="0"/>
              <a:t>Adjustment by </a:t>
            </a:r>
            <a:r>
              <a:rPr lang="en-US" dirty="0" err="1" smtClean="0"/>
              <a:t>backpropagation</a:t>
            </a:r>
            <a:r>
              <a:rPr lang="en-US" dirty="0" smtClean="0"/>
              <a:t> (using e.g. gradient descent) </a:t>
            </a:r>
            <a:r>
              <a:rPr lang="en-US" dirty="0" err="1" smtClean="0"/>
              <a:t>w.r.t</a:t>
            </a:r>
            <a:r>
              <a:rPr lang="en-US" dirty="0" smtClean="0"/>
              <a:t>. a training criterion (e.g. cross-entropy)</a:t>
            </a:r>
          </a:p>
          <a:p>
            <a:pPr lvl="1"/>
            <a:endParaRPr lang="en-US" dirty="0" smtClean="0"/>
          </a:p>
          <a:p>
            <a:pPr>
              <a:buBlip>
                <a:blip r:embed="rId2"/>
              </a:buBlip>
            </a:pPr>
            <a:r>
              <a:rPr lang="en-US" dirty="0" smtClean="0"/>
              <a:t>Optimization algorithms get stuck in </a:t>
            </a:r>
            <a:r>
              <a:rPr lang="en-US" dirty="0" smtClean="0">
                <a:solidFill>
                  <a:srgbClr val="0070C0"/>
                </a:solidFill>
              </a:rPr>
              <a:t>poor solutions </a:t>
            </a:r>
            <a:r>
              <a:rPr lang="en-US" dirty="0" smtClean="0"/>
              <a:t>due to random initialization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pPr>
              <a:buClr>
                <a:schemeClr val="accent4"/>
              </a:buClr>
              <a:buFont typeface="Wingdings" pitchFamily="2" charset="2"/>
              <a:buChar char="ü"/>
            </a:pPr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Hinton et al [2006] proposed the use of a greedy </a:t>
            </a:r>
            <a:r>
              <a:rPr lang="en-US" dirty="0" smtClean="0">
                <a:solidFill>
                  <a:srgbClr val="0070C0"/>
                </a:solidFill>
              </a:rPr>
              <a:t>layer-wise  unsupervised</a:t>
            </a:r>
            <a:r>
              <a:rPr lang="en-US" dirty="0" smtClean="0"/>
              <a:t> algorithm for initialization of DBNs parameters</a:t>
            </a:r>
          </a:p>
          <a:p>
            <a:pPr lvl="1"/>
            <a:r>
              <a:rPr lang="en-US" dirty="0" smtClean="0"/>
              <a:t>Initialization phase: initialize each layer by treating it as a </a:t>
            </a:r>
            <a:r>
              <a:rPr lang="en-US" dirty="0" smtClean="0">
                <a:solidFill>
                  <a:srgbClr val="0070C0"/>
                </a:solidFill>
              </a:rPr>
              <a:t>Restricted Boltzmann Machine</a:t>
            </a:r>
            <a:r>
              <a:rPr lang="en-US" dirty="0" smtClean="0"/>
              <a:t> (RBM)</a:t>
            </a:r>
          </a:p>
          <a:p>
            <a:pPr lvl="1"/>
            <a:r>
              <a:rPr lang="en-US" dirty="0" smtClean="0"/>
              <a:t>Recent work justifies its effectiveness (Hinton et al [2006], </a:t>
            </a:r>
            <a:r>
              <a:rPr lang="en-US" dirty="0" err="1" smtClean="0"/>
              <a:t>Bengio</a:t>
            </a:r>
            <a:r>
              <a:rPr lang="en-US" dirty="0" smtClean="0"/>
              <a:t> et al [2006])</a:t>
            </a:r>
          </a:p>
          <a:p>
            <a:pPr lvl="1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Restricted Boltzmann Machines (RBMs)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00240"/>
            <a:ext cx="8786842" cy="457429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An RBM is a two layer neural network</a:t>
            </a:r>
          </a:p>
          <a:p>
            <a:pPr lvl="1"/>
            <a:r>
              <a:rPr lang="en-US" sz="2000" dirty="0" smtClean="0"/>
              <a:t>Stochastic </a:t>
            </a:r>
            <a:r>
              <a:rPr lang="en-US" sz="2000" dirty="0" smtClean="0">
                <a:solidFill>
                  <a:srgbClr val="0070C0"/>
                </a:solidFill>
              </a:rPr>
              <a:t>binary</a:t>
            </a:r>
            <a:r>
              <a:rPr lang="en-US" sz="2000" dirty="0" smtClean="0"/>
              <a:t> inputs (</a:t>
            </a:r>
            <a:r>
              <a:rPr lang="en-US" sz="2000" dirty="0" smtClean="0">
                <a:solidFill>
                  <a:srgbClr val="0070C0"/>
                </a:solidFill>
              </a:rPr>
              <a:t>visible </a:t>
            </a:r>
            <a:r>
              <a:rPr lang="en-US" sz="2000" dirty="0" smtClean="0"/>
              <a:t>units) are connected                             to stochastic</a:t>
            </a:r>
            <a:r>
              <a:rPr lang="en-US" sz="2000" dirty="0" smtClean="0">
                <a:solidFill>
                  <a:srgbClr val="0070C0"/>
                </a:solidFill>
              </a:rPr>
              <a:t> binary </a:t>
            </a:r>
            <a:r>
              <a:rPr lang="en-US" sz="2000" dirty="0" smtClean="0"/>
              <a:t>outputs (</a:t>
            </a:r>
            <a:r>
              <a:rPr lang="en-US" sz="2000" dirty="0" smtClean="0">
                <a:solidFill>
                  <a:srgbClr val="0070C0"/>
                </a:solidFill>
              </a:rPr>
              <a:t>hidden</a:t>
            </a:r>
            <a:r>
              <a:rPr lang="en-US" sz="2000" dirty="0" smtClean="0"/>
              <a:t> units) using </a:t>
            </a:r>
            <a:r>
              <a:rPr lang="en-US" sz="2000" dirty="0" smtClean="0">
                <a:solidFill>
                  <a:srgbClr val="0070C0"/>
                </a:solidFill>
              </a:rPr>
              <a:t>symmetrically weighted</a:t>
            </a:r>
            <a:r>
              <a:rPr lang="en-US" sz="2000" dirty="0" smtClean="0"/>
              <a:t> connections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Parameters of an RBM</a:t>
            </a:r>
          </a:p>
          <a:p>
            <a:pPr lvl="1"/>
            <a:r>
              <a:rPr lang="en-US" sz="2000" b="1" dirty="0" smtClean="0"/>
              <a:t>W</a:t>
            </a:r>
            <a:r>
              <a:rPr lang="en-US" sz="2000" dirty="0" smtClean="0"/>
              <a:t> :weights between the two layers </a:t>
            </a:r>
          </a:p>
          <a:p>
            <a:pPr lvl="1"/>
            <a:r>
              <a:rPr lang="en-US" sz="2000" b="1" dirty="0" smtClean="0"/>
              <a:t>b</a:t>
            </a:r>
            <a:r>
              <a:rPr lang="en-US" sz="2000" dirty="0" smtClean="0"/>
              <a:t>, </a:t>
            </a:r>
            <a:r>
              <a:rPr lang="en-US" sz="2000" b="1" dirty="0" smtClean="0"/>
              <a:t>c</a:t>
            </a:r>
            <a:r>
              <a:rPr lang="en-US" sz="2000" dirty="0" smtClean="0"/>
              <a:t> :biases for </a:t>
            </a:r>
            <a:r>
              <a:rPr lang="en-US" sz="2000" dirty="0" smtClean="0">
                <a:solidFill>
                  <a:srgbClr val="0070C0"/>
                </a:solidFill>
              </a:rPr>
              <a:t>visible</a:t>
            </a:r>
            <a:r>
              <a:rPr lang="en-US" sz="2000" dirty="0" smtClean="0"/>
              <a:t> and hidden layers respectively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Layer-to-layer conditional distributions (for </a:t>
            </a:r>
            <a:r>
              <a:rPr lang="en-US" sz="2400" dirty="0" smtClean="0">
                <a:solidFill>
                  <a:srgbClr val="0070C0"/>
                </a:solidFill>
              </a:rPr>
              <a:t>logistic</a:t>
            </a:r>
            <a:r>
              <a:rPr lang="en-US" sz="2400" dirty="0" smtClean="0"/>
              <a:t> units)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3167068"/>
            <a:ext cx="28575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5532396"/>
            <a:ext cx="4214842" cy="68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6143644"/>
            <a:ext cx="4331879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4071934" y="3286124"/>
            <a:ext cx="1571636" cy="571504"/>
          </a:xfrm>
          <a:prstGeom prst="rect">
            <a:avLst/>
          </a:prstGeom>
          <a:solidFill>
            <a:schemeClr val="accent2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Bidirectional</a:t>
            </a:r>
          </a:p>
          <a:p>
            <a:pPr algn="ctr"/>
            <a:r>
              <a:rPr lang="en-US" sz="1600" dirty="0" smtClean="0"/>
              <a:t> Connections</a:t>
            </a:r>
            <a:endParaRPr lang="el-GR" sz="1600" dirty="0"/>
          </a:p>
        </p:txBody>
      </p:sp>
      <p:cxnSp>
        <p:nvCxnSpPr>
          <p:cNvPr id="12" name="Straight Arrow Connector 11"/>
          <p:cNvCxnSpPr>
            <a:stCxn id="10" idx="3"/>
          </p:cNvCxnSpPr>
          <p:nvPr/>
        </p:nvCxnSpPr>
        <p:spPr>
          <a:xfrm>
            <a:off x="5643570" y="3571876"/>
            <a:ext cx="714380" cy="1588"/>
          </a:xfrm>
          <a:prstGeom prst="straightConnector1">
            <a:avLst/>
          </a:prstGeom>
          <a:ln w="31750"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RBM Training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249424"/>
            <a:ext cx="8786874" cy="4325112"/>
          </a:xfrm>
        </p:spPr>
        <p:txBody>
          <a:bodyPr/>
          <a:lstStyle/>
          <a:p>
            <a:r>
              <a:rPr lang="en-US" sz="2400" dirty="0" smtClean="0"/>
              <a:t>For every training example (</a:t>
            </a:r>
            <a:r>
              <a:rPr lang="en-US" sz="2400" dirty="0" smtClean="0">
                <a:solidFill>
                  <a:srgbClr val="0070C0"/>
                </a:solidFill>
              </a:rPr>
              <a:t>contrastive divergence</a:t>
            </a:r>
            <a:r>
              <a:rPr lang="en-US" sz="2400" dirty="0" smtClean="0"/>
              <a:t>)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000" dirty="0" smtClean="0"/>
              <a:t>Propagate it from visible to hidden units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000" dirty="0" smtClean="0"/>
              <a:t>Sample from the conditional                      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000" dirty="0" smtClean="0"/>
              <a:t>Propagate the sample in the opposite direction using                          </a:t>
            </a:r>
            <a:r>
              <a:rPr lang="en-US" sz="2000" b="1" i="1" dirty="0" smtClean="0">
                <a:solidFill>
                  <a:srgbClr val="7030A0"/>
                </a:solidFill>
                <a:latin typeface="Lucida Sans Unicode"/>
                <a:cs typeface="Lucida Sans Unicode"/>
              </a:rPr>
              <a:t>⇒</a:t>
            </a:r>
            <a:r>
              <a:rPr lang="en-US" sz="2000" dirty="0" smtClean="0">
                <a:solidFill>
                  <a:srgbClr val="0070C0"/>
                </a:solidFill>
                <a:latin typeface="Lucida Sans Unicode"/>
                <a:cs typeface="Lucida Sans Unicode"/>
              </a:rPr>
              <a:t> </a:t>
            </a:r>
            <a:r>
              <a:rPr lang="en-US" sz="2000" dirty="0" smtClean="0">
                <a:solidFill>
                  <a:srgbClr val="0070C0"/>
                </a:solidFill>
                <a:cs typeface="Lucida Sans Unicode"/>
              </a:rPr>
              <a:t>confabulation of the original data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000" dirty="0" smtClean="0">
                <a:cs typeface="Lucida Sans Unicode"/>
              </a:rPr>
              <a:t>Update the hidden units once more using the confabulation</a:t>
            </a:r>
          </a:p>
          <a:p>
            <a:pPr marL="868680" lvl="1" indent="-457200">
              <a:buFont typeface="+mj-lt"/>
              <a:buAutoNum type="arabicPeriod"/>
            </a:pPr>
            <a:endParaRPr lang="en-US" sz="2000" dirty="0" smtClean="0">
              <a:cs typeface="Lucida Sans Unicode"/>
            </a:endParaRPr>
          </a:p>
          <a:p>
            <a:pPr marL="576072" indent="-457200"/>
            <a:r>
              <a:rPr lang="en-US" sz="2400" dirty="0" smtClean="0">
                <a:cs typeface="Lucida Sans Unicode"/>
              </a:rPr>
              <a:t>Update the RBM parameters</a:t>
            </a:r>
            <a:endParaRPr lang="en-US" dirty="0" smtClean="0">
              <a:cs typeface="Lucida Sans Unicode"/>
            </a:endParaRPr>
          </a:p>
          <a:p>
            <a:pPr marL="576072" indent="-457200"/>
            <a:endParaRPr lang="en-US" dirty="0" smtClean="0">
              <a:cs typeface="Lucida Sans Unicode"/>
            </a:endParaRPr>
          </a:p>
          <a:p>
            <a:pPr marL="868680" lvl="1" indent="-457200">
              <a:buNone/>
            </a:pPr>
            <a:endParaRPr lang="en-US" dirty="0" smtClean="0">
              <a:cs typeface="Lucida Sans Unicode"/>
            </a:endParaRPr>
          </a:p>
          <a:p>
            <a:pPr marL="868680" lvl="1" indent="-457200">
              <a:buNone/>
            </a:pPr>
            <a:endParaRPr lang="en-US" dirty="0" smtClean="0">
              <a:cs typeface="Lucida Sans Unicode"/>
            </a:endParaRP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000372"/>
            <a:ext cx="1285883" cy="389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5143512"/>
            <a:ext cx="4214842" cy="1132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0" y="3357562"/>
            <a:ext cx="129779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7884" y="4500570"/>
            <a:ext cx="28575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Freeform 10"/>
          <p:cNvSpPr/>
          <p:nvPr/>
        </p:nvSpPr>
        <p:spPr>
          <a:xfrm rot="16200000">
            <a:off x="6536545" y="5107794"/>
            <a:ext cx="714380" cy="1500198"/>
          </a:xfrm>
          <a:custGeom>
            <a:avLst/>
            <a:gdLst>
              <a:gd name="connsiteX0" fmla="*/ 1143008 w 1143008"/>
              <a:gd name="connsiteY0" fmla="*/ 857256 h 857256"/>
              <a:gd name="connsiteX1" fmla="*/ 1072125 w 1143008"/>
              <a:gd name="connsiteY1" fmla="*/ 856704 h 857256"/>
              <a:gd name="connsiteX2" fmla="*/ 571505 w 1143008"/>
              <a:gd name="connsiteY2" fmla="*/ 785820 h 857256"/>
              <a:gd name="connsiteX3" fmla="*/ 571504 w 1143008"/>
              <a:gd name="connsiteY3" fmla="*/ 500063 h 857256"/>
              <a:gd name="connsiteX4" fmla="*/ 0 w 1143008"/>
              <a:gd name="connsiteY4" fmla="*/ 428628 h 857256"/>
              <a:gd name="connsiteX5" fmla="*/ 571504 w 1143008"/>
              <a:gd name="connsiteY5" fmla="*/ 357193 h 857256"/>
              <a:gd name="connsiteX6" fmla="*/ 571504 w 1143008"/>
              <a:gd name="connsiteY6" fmla="*/ 71435 h 857256"/>
              <a:gd name="connsiteX7" fmla="*/ 1072125 w 1143008"/>
              <a:gd name="connsiteY7" fmla="*/ 552 h 857256"/>
              <a:gd name="connsiteX8" fmla="*/ 1143008 w 1143008"/>
              <a:gd name="connsiteY8" fmla="*/ 0 h 857256"/>
              <a:gd name="connsiteX9" fmla="*/ 1143008 w 1143008"/>
              <a:gd name="connsiteY9" fmla="*/ 857256 h 857256"/>
              <a:gd name="connsiteX0" fmla="*/ 1143008 w 1143008"/>
              <a:gd name="connsiteY0" fmla="*/ 857256 h 857256"/>
              <a:gd name="connsiteX1" fmla="*/ 1072125 w 1143008"/>
              <a:gd name="connsiteY1" fmla="*/ 856704 h 857256"/>
              <a:gd name="connsiteX2" fmla="*/ 571505 w 1143008"/>
              <a:gd name="connsiteY2" fmla="*/ 785820 h 857256"/>
              <a:gd name="connsiteX3" fmla="*/ 571504 w 1143008"/>
              <a:gd name="connsiteY3" fmla="*/ 500063 h 857256"/>
              <a:gd name="connsiteX4" fmla="*/ 0 w 1143008"/>
              <a:gd name="connsiteY4" fmla="*/ 428628 h 857256"/>
              <a:gd name="connsiteX5" fmla="*/ 571504 w 1143008"/>
              <a:gd name="connsiteY5" fmla="*/ 357193 h 857256"/>
              <a:gd name="connsiteX6" fmla="*/ 571504 w 1143008"/>
              <a:gd name="connsiteY6" fmla="*/ 71435 h 857256"/>
              <a:gd name="connsiteX7" fmla="*/ 1072125 w 1143008"/>
              <a:gd name="connsiteY7" fmla="*/ 552 h 857256"/>
              <a:gd name="connsiteX8" fmla="*/ 1143008 w 1143008"/>
              <a:gd name="connsiteY8" fmla="*/ 0 h 857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3008" h="857256" stroke="0" extrusionOk="0">
                <a:moveTo>
                  <a:pt x="1143008" y="857256"/>
                </a:moveTo>
                <a:lnTo>
                  <a:pt x="1072125" y="856704"/>
                </a:lnTo>
                <a:cubicBezTo>
                  <a:pt x="786125" y="852236"/>
                  <a:pt x="571502" y="821847"/>
                  <a:pt x="571505" y="785820"/>
                </a:cubicBezTo>
                <a:cubicBezTo>
                  <a:pt x="571505" y="690568"/>
                  <a:pt x="571504" y="595315"/>
                  <a:pt x="571504" y="500063"/>
                </a:cubicBezTo>
                <a:cubicBezTo>
                  <a:pt x="571504" y="460611"/>
                  <a:pt x="315633" y="428628"/>
                  <a:pt x="0" y="428628"/>
                </a:cubicBezTo>
                <a:cubicBezTo>
                  <a:pt x="315632" y="428628"/>
                  <a:pt x="571503" y="396646"/>
                  <a:pt x="571504" y="357193"/>
                </a:cubicBezTo>
                <a:lnTo>
                  <a:pt x="571504" y="71435"/>
                </a:lnTo>
                <a:cubicBezTo>
                  <a:pt x="571507" y="35409"/>
                  <a:pt x="786128" y="5021"/>
                  <a:pt x="1072125" y="552"/>
                </a:cubicBezTo>
                <a:lnTo>
                  <a:pt x="1143008" y="0"/>
                </a:lnTo>
                <a:lnTo>
                  <a:pt x="1143008" y="857256"/>
                </a:lnTo>
                <a:close/>
              </a:path>
              <a:path w="1143008" h="857256" fill="none">
                <a:moveTo>
                  <a:pt x="1143008" y="857256"/>
                </a:moveTo>
                <a:lnTo>
                  <a:pt x="1072125" y="856704"/>
                </a:lnTo>
                <a:cubicBezTo>
                  <a:pt x="786125" y="852236"/>
                  <a:pt x="571502" y="821847"/>
                  <a:pt x="571505" y="785820"/>
                </a:cubicBezTo>
                <a:cubicBezTo>
                  <a:pt x="571505" y="690568"/>
                  <a:pt x="571504" y="595315"/>
                  <a:pt x="571504" y="500063"/>
                </a:cubicBezTo>
                <a:cubicBezTo>
                  <a:pt x="571504" y="460611"/>
                  <a:pt x="315633" y="428628"/>
                  <a:pt x="0" y="428628"/>
                </a:cubicBezTo>
                <a:cubicBezTo>
                  <a:pt x="315632" y="428628"/>
                  <a:pt x="571503" y="396646"/>
                  <a:pt x="571504" y="357193"/>
                </a:cubicBezTo>
                <a:lnTo>
                  <a:pt x="571504" y="71435"/>
                </a:lnTo>
                <a:cubicBezTo>
                  <a:pt x="571507" y="35409"/>
                  <a:pt x="786128" y="5021"/>
                  <a:pt x="1072125" y="552"/>
                </a:cubicBezTo>
                <a:lnTo>
                  <a:pt x="1143008" y="0"/>
                </a:lnTo>
              </a:path>
            </a:pathLst>
          </a:custGeom>
          <a:ln w="254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6215074" y="6202940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vector  </a:t>
            </a:r>
            <a:r>
              <a:rPr lang="en-US" b="1" dirty="0" smtClean="0"/>
              <a:t>v</a:t>
            </a:r>
            <a:endParaRPr lang="el-GR" b="1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7680347" y="5037149"/>
            <a:ext cx="500066" cy="0"/>
          </a:xfrm>
          <a:prstGeom prst="straightConnector1">
            <a:avLst/>
          </a:prstGeom>
          <a:ln w="25400" cap="flat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7893073" y="5107793"/>
            <a:ext cx="500860" cy="79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 flipH="1" flipV="1">
            <a:off x="8108975" y="5035561"/>
            <a:ext cx="500066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928662" y="6286520"/>
            <a:ext cx="4000528" cy="500042"/>
          </a:xfrm>
          <a:prstGeom prst="rect">
            <a:avLst/>
          </a:prstGeom>
          <a:solidFill>
            <a:schemeClr val="accent2"/>
          </a:solidFill>
          <a:ln w="1905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Remember  that RBM training is unsupervised</a:t>
            </a:r>
            <a:endParaRPr lang="el-GR" dirty="0"/>
          </a:p>
        </p:txBody>
      </p:sp>
      <p:sp>
        <p:nvSpPr>
          <p:cNvPr id="27" name="Line Callout 2 26"/>
          <p:cNvSpPr/>
          <p:nvPr/>
        </p:nvSpPr>
        <p:spPr>
          <a:xfrm>
            <a:off x="7786710" y="4286256"/>
            <a:ext cx="1000132" cy="28575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8786"/>
              <a:gd name="adj6" fmla="val -17932"/>
            </a:avLst>
          </a:prstGeom>
          <a:solidFill>
            <a:schemeClr val="accent2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Sample</a:t>
            </a:r>
            <a:endParaRPr lang="el-GR" dirty="0"/>
          </a:p>
        </p:txBody>
      </p:sp>
      <p:sp>
        <p:nvSpPr>
          <p:cNvPr id="30" name="Curved Right Arrow 29"/>
          <p:cNvSpPr/>
          <p:nvPr/>
        </p:nvSpPr>
        <p:spPr>
          <a:xfrm rot="10800000" flipH="1">
            <a:off x="0" y="2714620"/>
            <a:ext cx="571504" cy="2786082"/>
          </a:xfrm>
          <a:prstGeom prst="curvedRightArrow">
            <a:avLst/>
          </a:prstGeom>
          <a:solidFill>
            <a:schemeClr val="accent2"/>
          </a:solidFill>
          <a:ln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16200000">
            <a:off x="-172556" y="388727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Repeat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18" name="Line Callout 2 17"/>
          <p:cNvSpPr/>
          <p:nvPr/>
        </p:nvSpPr>
        <p:spPr>
          <a:xfrm>
            <a:off x="7929586" y="5572140"/>
            <a:ext cx="1000132" cy="28575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9213"/>
              <a:gd name="adj6" fmla="val -25769"/>
            </a:avLst>
          </a:prstGeom>
          <a:solidFill>
            <a:schemeClr val="accent2"/>
          </a:solidFill>
          <a:ln w="1905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Sample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27" grpId="2" animBg="1"/>
      <p:bldP spid="18" grpId="1" animBg="1"/>
      <p:bldP spid="18" grpId="2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1248</TotalTime>
  <Words>1107</Words>
  <Application>Microsoft Office PowerPoint</Application>
  <PresentationFormat>On-screen Show (4:3)</PresentationFormat>
  <Paragraphs>238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Urban</vt:lpstr>
      <vt:lpstr>Custom Design</vt:lpstr>
      <vt:lpstr>Deep Belief Networks for Spam Filtering</vt:lpstr>
      <vt:lpstr>Outline</vt:lpstr>
      <vt:lpstr>What is Spam?</vt:lpstr>
      <vt:lpstr>Spam Filtering Approaches</vt:lpstr>
      <vt:lpstr>Machine Learning for Spam Detection</vt:lpstr>
      <vt:lpstr>Deep Belief Networks (DBNs)</vt:lpstr>
      <vt:lpstr>Training a DBN</vt:lpstr>
      <vt:lpstr>Restricted Boltzmann Machines (RBMs)</vt:lpstr>
      <vt:lpstr>RBM Training</vt:lpstr>
      <vt:lpstr>DBN Training Revised</vt:lpstr>
      <vt:lpstr>Testing Corpora</vt:lpstr>
      <vt:lpstr>Performance Measures</vt:lpstr>
      <vt:lpstr>Experimental Setup</vt:lpstr>
      <vt:lpstr>Experimental Setup - continued</vt:lpstr>
      <vt:lpstr>Experimental Results</vt:lpstr>
      <vt:lpstr>Experimental Results - continued</vt:lpstr>
      <vt:lpstr>Conclusions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Deep Belief Networks for Spam Filtering</dc:title>
  <dc:creator>Greg</dc:creator>
  <cp:lastModifiedBy>Greg</cp:lastModifiedBy>
  <cp:revision>136</cp:revision>
  <dcterms:created xsi:type="dcterms:W3CDTF">2007-10-04T08:18:04Z</dcterms:created>
  <dcterms:modified xsi:type="dcterms:W3CDTF">2007-10-30T17:33:50Z</dcterms:modified>
</cp:coreProperties>
</file>